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128" r:id="rId1"/>
  </p:sldMasterIdLst>
  <p:notesMasterIdLst>
    <p:notesMasterId r:id="rId15"/>
  </p:notesMasterIdLst>
  <p:sldIdLst>
    <p:sldId id="258" r:id="rId2"/>
    <p:sldId id="313" r:id="rId3"/>
    <p:sldId id="259" r:id="rId4"/>
    <p:sldId id="314" r:id="rId5"/>
    <p:sldId id="315" r:id="rId6"/>
    <p:sldId id="317" r:id="rId7"/>
    <p:sldId id="316" r:id="rId8"/>
    <p:sldId id="289" r:id="rId9"/>
    <p:sldId id="307" r:id="rId10"/>
    <p:sldId id="260" r:id="rId11"/>
    <p:sldId id="293" r:id="rId12"/>
    <p:sldId id="267" r:id="rId13"/>
    <p:sldId id="278"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37CE84F3-28C3-443E-9E96-99CF82512B78}" styleName="Dark Style 1 - Accent 2">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2"/>
          </a:solidFill>
        </a:fill>
      </a:tcStyle>
    </a:wholeTbl>
    <a:band1H>
      <a:tcStyle>
        <a:tcBdr/>
        <a:fill>
          <a:solidFill>
            <a:schemeClr val="accent2">
              <a:shade val="60000"/>
            </a:schemeClr>
          </a:solidFill>
        </a:fill>
      </a:tcStyle>
    </a:band1H>
    <a:band1V>
      <a:tcStyle>
        <a:tcBdr/>
        <a:fill>
          <a:solidFill>
            <a:schemeClr val="accent2">
              <a:shade val="60000"/>
            </a:schemeClr>
          </a:solidFill>
        </a:fill>
      </a:tcStyle>
    </a:band1V>
    <a:lastCol>
      <a:tcTxStyle b="on"/>
      <a:tcStyle>
        <a:tcBdr>
          <a:left>
            <a:ln w="25400" cmpd="sng">
              <a:solidFill>
                <a:schemeClr val="lt1"/>
              </a:solidFill>
            </a:ln>
          </a:left>
        </a:tcBdr>
        <a:fill>
          <a:solidFill>
            <a:schemeClr val="accent2">
              <a:shade val="60000"/>
            </a:schemeClr>
          </a:solidFill>
        </a:fill>
      </a:tcStyle>
    </a:lastCol>
    <a:firstCol>
      <a:tcTxStyle b="on"/>
      <a:tcStyle>
        <a:tcBdr>
          <a:right>
            <a:ln w="25400" cmpd="sng">
              <a:solidFill>
                <a:schemeClr val="lt1"/>
              </a:solidFill>
            </a:ln>
          </a:right>
        </a:tcBdr>
        <a:fill>
          <a:solidFill>
            <a:schemeClr val="accent2">
              <a:shade val="60000"/>
            </a:schemeClr>
          </a:solidFill>
        </a:fill>
      </a:tcStyle>
    </a:firstCol>
    <a:lastRow>
      <a:tcTxStyle b="on"/>
      <a:tcStyle>
        <a:tcBdr>
          <a:top>
            <a:ln w="25400" cmpd="sng">
              <a:solidFill>
                <a:schemeClr val="lt1"/>
              </a:solidFill>
            </a:ln>
          </a:top>
        </a:tcBdr>
        <a:fill>
          <a:solidFill>
            <a:schemeClr val="accent2">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E8034E78-7F5D-4C2E-B375-FC64B27BC917}" styleName="Dark Styl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E269D01E-BC32-4049-B463-5C60D7B0CCD2}" styleName="Themed Style 2 - Accent 4">
    <a:tblBg>
      <a:fillRef idx="3">
        <a:schemeClr val="accent4"/>
      </a:fillRef>
      <a:effectRef idx="3">
        <a:schemeClr val="accent4"/>
      </a:effectRef>
    </a:tblBg>
    <a:wholeTbl>
      <a:tcTxStyle>
        <a:fontRef idx="minor">
          <a:scrgbClr r="0" g="0" b="0"/>
        </a:fontRef>
        <a:schemeClr val="lt1"/>
      </a:tcTxStyle>
      <a:tcStyle>
        <a:tcBdr>
          <a:left>
            <a:lnRef idx="1">
              <a:schemeClr val="accent4">
                <a:tint val="50000"/>
              </a:schemeClr>
            </a:lnRef>
          </a:left>
          <a:right>
            <a:lnRef idx="1">
              <a:schemeClr val="accent4">
                <a:tint val="50000"/>
              </a:schemeClr>
            </a:lnRef>
          </a:right>
          <a:top>
            <a:lnRef idx="1">
              <a:schemeClr val="accent4">
                <a:tint val="50000"/>
              </a:schemeClr>
            </a:lnRef>
          </a:top>
          <a:bottom>
            <a:lnRef idx="1">
              <a:schemeClr val="accent4">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18603FDC-E32A-4AB5-989C-0864C3EAD2B8}" styleName="Themed Style 2 - Accent 2">
    <a:tblBg>
      <a:fillRef idx="3">
        <a:schemeClr val="accent2"/>
      </a:fillRef>
      <a:effectRef idx="3">
        <a:schemeClr val="accent2"/>
      </a:effectRef>
    </a:tblBg>
    <a:wholeTbl>
      <a:tcTxStyle>
        <a:fontRef idx="minor">
          <a:scrgbClr r="0" g="0" b="0"/>
        </a:fontRef>
        <a:schemeClr val="lt1"/>
      </a:tcTxStyle>
      <a:tcStyle>
        <a:tcBdr>
          <a:left>
            <a:lnRef idx="1">
              <a:schemeClr val="accent2">
                <a:tint val="50000"/>
              </a:schemeClr>
            </a:lnRef>
          </a:left>
          <a:right>
            <a:lnRef idx="1">
              <a:schemeClr val="accent2">
                <a:tint val="50000"/>
              </a:schemeClr>
            </a:lnRef>
          </a:right>
          <a:top>
            <a:lnRef idx="1">
              <a:schemeClr val="accent2">
                <a:tint val="50000"/>
              </a:schemeClr>
            </a:lnRef>
          </a:top>
          <a:bottom>
            <a:lnRef idx="1">
              <a:schemeClr val="accent2">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17292A2E-F333-43FB-9621-5CBBE7FDCDCB}" styleName="Light Style 2 - Accent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327F97BB-C833-4FB7-BDE5-3F7075034690}" styleName="Themed Style 2 - Accent 5">
    <a:tblBg>
      <a:fillRef idx="3">
        <a:schemeClr val="accent5"/>
      </a:fillRef>
      <a:effectRef idx="3">
        <a:schemeClr val="accent5"/>
      </a:effectRef>
    </a:tblBg>
    <a:wholeTbl>
      <a:tcTxStyle>
        <a:fontRef idx="minor">
          <a:scrgbClr r="0" g="0" b="0"/>
        </a:fontRef>
        <a:schemeClr val="lt1"/>
      </a:tcTxStyle>
      <a:tcStyle>
        <a:tcBdr>
          <a:left>
            <a:lnRef idx="1">
              <a:schemeClr val="accent5">
                <a:tint val="50000"/>
              </a:schemeClr>
            </a:lnRef>
          </a:left>
          <a:right>
            <a:lnRef idx="1">
              <a:schemeClr val="accent5">
                <a:tint val="50000"/>
              </a:schemeClr>
            </a:lnRef>
          </a:right>
          <a:top>
            <a:lnRef idx="1">
              <a:schemeClr val="accent5">
                <a:tint val="50000"/>
              </a:schemeClr>
            </a:lnRef>
          </a:top>
          <a:bottom>
            <a:lnRef idx="1">
              <a:schemeClr val="accent5">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EB9631B5-78F2-41C9-869B-9F39066F8104}" styleName="Medium Style 3 - Accent 4">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4"/>
          </a:solidFill>
        </a:fill>
      </a:tcStyle>
    </a:lastCol>
    <a:firstCol>
      <a:tcTxStyle b="on">
        <a:fontRef idx="minor">
          <a:scrgbClr r="0" g="0" b="0"/>
        </a:fontRef>
        <a:schemeClr val="lt1"/>
      </a:tcTxStyle>
      <a:tcStyle>
        <a:tcBdr/>
        <a:fill>
          <a:solidFill>
            <a:schemeClr val="accent4"/>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4"/>
          </a:solidFill>
        </a:fill>
      </a:tcStyle>
    </a:firstRow>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5620"/>
    <p:restoredTop sz="96962" autoAdjust="0"/>
  </p:normalViewPr>
  <p:slideViewPr>
    <p:cSldViewPr>
      <p:cViewPr>
        <p:scale>
          <a:sx n="55" d="100"/>
          <a:sy n="55" d="100"/>
        </p:scale>
        <p:origin x="-930" y="-48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671AF83-82FA-4BE4-A47C-5DE49DF54C25}" type="datetimeFigureOut">
              <a:rPr lang="en-US" smtClean="0"/>
              <a:pPr/>
              <a:t>5/24/2013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4E8E7A5-829A-471B-9D8B-D113592A85E5}"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4E8E7A5-829A-471B-9D8B-D113592A85E5}" type="slidenum">
              <a:rPr lang="en-US" smtClean="0"/>
              <a:pPr/>
              <a:t>3</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80D7A53-74F4-433A-BF5F-C1EEC9B37D54}" type="datetimeFigureOut">
              <a:rPr lang="en-US" smtClean="0"/>
              <a:pPr/>
              <a:t>5/24/2013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FEE278C-9A1E-4617-A379-969F4B753E79}"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80D7A53-74F4-433A-BF5F-C1EEC9B37D54}" type="datetimeFigureOut">
              <a:rPr lang="en-US" smtClean="0"/>
              <a:pPr/>
              <a:t>5/24/2013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FEE278C-9A1E-4617-A379-969F4B753E79}"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80D7A53-74F4-433A-BF5F-C1EEC9B37D54}" type="datetimeFigureOut">
              <a:rPr lang="en-US" smtClean="0"/>
              <a:pPr/>
              <a:t>5/24/2013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FEE278C-9A1E-4617-A379-969F4B753E79}"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80D7A53-74F4-433A-BF5F-C1EEC9B37D54}" type="datetimeFigureOut">
              <a:rPr lang="en-US" smtClean="0"/>
              <a:pPr/>
              <a:t>5/24/2013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FEE278C-9A1E-4617-A379-969F4B753E79}"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80D7A53-74F4-433A-BF5F-C1EEC9B37D54}" type="datetimeFigureOut">
              <a:rPr lang="en-US" smtClean="0"/>
              <a:pPr/>
              <a:t>5/24/2013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FEE278C-9A1E-4617-A379-969F4B753E79}"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80D7A53-74F4-433A-BF5F-C1EEC9B37D54}" type="datetimeFigureOut">
              <a:rPr lang="en-US" smtClean="0"/>
              <a:pPr/>
              <a:t>5/24/2013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FEE278C-9A1E-4617-A379-969F4B753E79}"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80D7A53-74F4-433A-BF5F-C1EEC9B37D54}" type="datetimeFigureOut">
              <a:rPr lang="en-US" smtClean="0"/>
              <a:pPr/>
              <a:t>5/24/2013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AFEE278C-9A1E-4617-A379-969F4B753E79}"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80D7A53-74F4-433A-BF5F-C1EEC9B37D54}" type="datetimeFigureOut">
              <a:rPr lang="en-US" smtClean="0"/>
              <a:pPr/>
              <a:t>5/24/2013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AFEE278C-9A1E-4617-A379-969F4B753E79}"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80D7A53-74F4-433A-BF5F-C1EEC9B37D54}" type="datetimeFigureOut">
              <a:rPr lang="en-US" smtClean="0"/>
              <a:pPr/>
              <a:t>5/24/2013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AFEE278C-9A1E-4617-A379-969F4B753E79}"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80D7A53-74F4-433A-BF5F-C1EEC9B37D54}" type="datetimeFigureOut">
              <a:rPr lang="en-US" smtClean="0"/>
              <a:pPr/>
              <a:t>5/24/2013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FEE278C-9A1E-4617-A379-969F4B753E79}"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80D7A53-74F4-433A-BF5F-C1EEC9B37D54}" type="datetimeFigureOut">
              <a:rPr lang="en-US" smtClean="0"/>
              <a:pPr/>
              <a:t>5/24/2013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FEE278C-9A1E-4617-A379-969F4B753E79}"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tile tx="0" ty="0" sx="100000" sy="100000" flip="none" algn="tl"/>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80D7A53-74F4-433A-BF5F-C1EEC9B37D54}" type="datetimeFigureOut">
              <a:rPr lang="en-US" smtClean="0"/>
              <a:pPr/>
              <a:t>5/24/2013</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FEE278C-9A1E-4617-A379-969F4B753E79}"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4129" r:id="rId1"/>
    <p:sldLayoutId id="2147484130" r:id="rId2"/>
    <p:sldLayoutId id="2147484131" r:id="rId3"/>
    <p:sldLayoutId id="2147484132" r:id="rId4"/>
    <p:sldLayoutId id="2147484133" r:id="rId5"/>
    <p:sldLayoutId id="2147484134" r:id="rId6"/>
    <p:sldLayoutId id="2147484135" r:id="rId7"/>
    <p:sldLayoutId id="2147484136" r:id="rId8"/>
    <p:sldLayoutId id="2147484137" r:id="rId9"/>
    <p:sldLayoutId id="2147484138" r:id="rId10"/>
    <p:sldLayoutId id="214748413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914400" y="533400"/>
            <a:ext cx="7772400" cy="1447800"/>
          </a:xfrm>
        </p:spPr>
        <p:txBody>
          <a:bodyPr>
            <a:normAutofit fontScale="90000"/>
          </a:bodyPr>
          <a:lstStyle/>
          <a:p>
            <a:r>
              <a:rPr lang="en-US" dirty="0" smtClean="0">
                <a:latin typeface="Times New Roman" pitchFamily="18" charset="0"/>
                <a:cs typeface="Times New Roman" pitchFamily="18" charset="0"/>
              </a:rPr>
              <a:t>  GSM-BASED BOREWEL WATER            LEVEL MONITOR</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a:xfrm>
            <a:off x="457200" y="2133600"/>
            <a:ext cx="8229600" cy="4343400"/>
          </a:xfrm>
        </p:spPr>
        <p:txBody>
          <a:bodyPr>
            <a:normAutofit/>
          </a:bodyPr>
          <a:lstStyle/>
          <a:p>
            <a:pPr>
              <a:buNone/>
            </a:pPr>
            <a:endParaRPr lang="en-IN" sz="2400" b="1" dirty="0" smtClean="0">
              <a:solidFill>
                <a:schemeClr val="tx2">
                  <a:lumMod val="50000"/>
                </a:schemeClr>
              </a:solidFill>
              <a:latin typeface="Times New Roman" pitchFamily="18" charset="0"/>
              <a:cs typeface="Times New Roman" pitchFamily="18" charset="0"/>
            </a:endParaRPr>
          </a:p>
          <a:p>
            <a:pPr>
              <a:buNone/>
            </a:pPr>
            <a:r>
              <a:rPr lang="en-IN" sz="2800" b="1" dirty="0" smtClean="0">
                <a:solidFill>
                  <a:schemeClr val="tx1">
                    <a:lumMod val="75000"/>
                  </a:schemeClr>
                </a:solidFill>
                <a:latin typeface="Times New Roman" pitchFamily="18" charset="0"/>
                <a:cs typeface="Times New Roman" pitchFamily="18" charset="0"/>
              </a:rPr>
              <a:t>Project Group:</a:t>
            </a:r>
            <a:endParaRPr lang="en-US" sz="2800" dirty="0" smtClean="0">
              <a:solidFill>
                <a:schemeClr val="tx1">
                  <a:lumMod val="75000"/>
                </a:schemeClr>
              </a:solidFill>
              <a:latin typeface="Times New Roman" pitchFamily="18" charset="0"/>
              <a:cs typeface="Times New Roman" pitchFamily="18" charset="0"/>
            </a:endParaRPr>
          </a:p>
          <a:p>
            <a:pPr lvl="2">
              <a:buFont typeface="Wingdings" pitchFamily="2" charset="2"/>
              <a:buChar char="Ø"/>
            </a:pPr>
            <a:r>
              <a:rPr lang="en-US" sz="2800" b="1" dirty="0" smtClean="0">
                <a:solidFill>
                  <a:srgbClr val="00B050"/>
                </a:solidFill>
                <a:latin typeface="Times New Roman" pitchFamily="18" charset="0"/>
                <a:cs typeface="Times New Roman" pitchFamily="18" charset="0"/>
              </a:rPr>
              <a:t>Bhagora  Dharmendra J.      106500309079</a:t>
            </a:r>
            <a:endParaRPr lang="en-US" sz="2800" dirty="0" smtClean="0">
              <a:solidFill>
                <a:srgbClr val="00B050"/>
              </a:solidFill>
              <a:latin typeface="Times New Roman" pitchFamily="18" charset="0"/>
              <a:cs typeface="Times New Roman" pitchFamily="18" charset="0"/>
            </a:endParaRPr>
          </a:p>
          <a:p>
            <a:pPr lvl="2">
              <a:buFont typeface="Wingdings" pitchFamily="2" charset="2"/>
              <a:buChar char="Ø"/>
            </a:pPr>
            <a:r>
              <a:rPr lang="en-US" sz="2800" b="1" dirty="0" smtClean="0">
                <a:solidFill>
                  <a:srgbClr val="00B050"/>
                </a:solidFill>
                <a:latin typeface="Times New Roman" pitchFamily="18" charset="0"/>
                <a:cs typeface="Times New Roman" pitchFamily="18" charset="0"/>
              </a:rPr>
              <a:t>Patel  Dishank S.		 096500309098</a:t>
            </a:r>
            <a:endParaRPr lang="en-US" sz="2800" dirty="0" smtClean="0">
              <a:solidFill>
                <a:srgbClr val="00B050"/>
              </a:solidFill>
              <a:latin typeface="Times New Roman" pitchFamily="18" charset="0"/>
              <a:cs typeface="Times New Roman" pitchFamily="18" charset="0"/>
            </a:endParaRPr>
          </a:p>
          <a:p>
            <a:pPr lvl="2">
              <a:buFont typeface="Wingdings" pitchFamily="2" charset="2"/>
              <a:buChar char="Ø"/>
            </a:pPr>
            <a:r>
              <a:rPr lang="en-US" sz="2800" b="1" dirty="0" smtClean="0">
                <a:solidFill>
                  <a:srgbClr val="00B050"/>
                </a:solidFill>
                <a:latin typeface="Times New Roman" pitchFamily="18" charset="0"/>
                <a:cs typeface="Times New Roman" pitchFamily="18" charset="0"/>
              </a:rPr>
              <a:t>Jayswal  Jignesh p.	           106500309086</a:t>
            </a:r>
          </a:p>
          <a:p>
            <a:pPr lvl="2">
              <a:buNone/>
            </a:pPr>
            <a:r>
              <a:rPr lang="en-US" sz="2800" b="1" dirty="0" smtClean="0">
                <a:solidFill>
                  <a:srgbClr val="00B050"/>
                </a:solidFill>
                <a:latin typeface="Times New Roman" pitchFamily="18" charset="0"/>
                <a:cs typeface="Times New Roman" pitchFamily="18" charset="0"/>
              </a:rPr>
              <a:t>	</a:t>
            </a:r>
          </a:p>
          <a:p>
            <a:pPr>
              <a:buNone/>
            </a:pPr>
            <a:r>
              <a:rPr lang="en-IN" sz="2800" b="1" dirty="0" smtClean="0">
                <a:solidFill>
                  <a:schemeClr val="tx1">
                    <a:lumMod val="75000"/>
                  </a:schemeClr>
                </a:solidFill>
                <a:latin typeface="Times New Roman" pitchFamily="18" charset="0"/>
                <a:cs typeface="Times New Roman" pitchFamily="18" charset="0"/>
              </a:rPr>
              <a:t>Guided By:</a:t>
            </a:r>
          </a:p>
          <a:p>
            <a:pPr lvl="2">
              <a:buFont typeface="Wingdings" pitchFamily="2" charset="2"/>
              <a:buChar char="Ø"/>
            </a:pPr>
            <a:r>
              <a:rPr lang="en-US" sz="2800" b="1" dirty="0" smtClean="0">
                <a:solidFill>
                  <a:srgbClr val="00B050"/>
                </a:solidFill>
                <a:latin typeface="Times New Roman" pitchFamily="18" charset="0"/>
                <a:cs typeface="Times New Roman" pitchFamily="18" charset="0"/>
              </a:rPr>
              <a:t>Pro.HVM.</a:t>
            </a:r>
            <a:endParaRPr lang="en-US" sz="2800" dirty="0" smtClean="0">
              <a:solidFill>
                <a:srgbClr val="00B050"/>
              </a:solidFill>
              <a:latin typeface="Times New Roman" pitchFamily="18" charset="0"/>
              <a:cs typeface="Times New Roman" pitchFamily="18" charset="0"/>
            </a:endParaRPr>
          </a:p>
          <a:p>
            <a:pPr>
              <a:buNone/>
            </a:pPr>
            <a:endParaRPr lang="en-US" sz="2400" dirty="0">
              <a:solidFill>
                <a:schemeClr val="tx2">
                  <a:lumMod val="50000"/>
                </a:schemeClr>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b="1" u="dbl" dirty="0" smtClean="0"/>
              <a:t>Components List</a:t>
            </a:r>
            <a:endParaRPr lang="en-US" b="1" u="sng" dirty="0">
              <a:solidFill>
                <a:srgbClr val="FF0000"/>
              </a:solidFill>
            </a:endParaRPr>
          </a:p>
        </p:txBody>
      </p:sp>
      <p:sp>
        <p:nvSpPr>
          <p:cNvPr id="4" name="Content Placeholder 3"/>
          <p:cNvSpPr>
            <a:spLocks noGrp="1"/>
          </p:cNvSpPr>
          <p:nvPr>
            <p:ph idx="1"/>
          </p:nvPr>
        </p:nvSpPr>
        <p:spPr/>
        <p:txBody>
          <a:bodyPr>
            <a:normAutofit lnSpcReduction="10000"/>
          </a:bodyPr>
          <a:lstStyle/>
          <a:p>
            <a:r>
              <a:rPr lang="en-US" dirty="0" smtClean="0"/>
              <a:t>IC1			-AT89C51 microcontroller </a:t>
            </a:r>
          </a:p>
          <a:p>
            <a:r>
              <a:rPr lang="en-US" dirty="0" smtClean="0"/>
              <a:t>IC2			-MAX232 driver </a:t>
            </a:r>
          </a:p>
          <a:p>
            <a:r>
              <a:rPr lang="en-US" dirty="0" smtClean="0"/>
              <a:t>IC3			-7805,5V regulator</a:t>
            </a:r>
          </a:p>
          <a:p>
            <a:r>
              <a:rPr lang="en-US" dirty="0" smtClean="0"/>
              <a:t>BR1	</a:t>
            </a:r>
            <a:r>
              <a:rPr lang="en-US" dirty="0"/>
              <a:t> </a:t>
            </a:r>
            <a:r>
              <a:rPr lang="en-US" dirty="0" smtClean="0"/>
              <a:t>         -1A bridge rectifier</a:t>
            </a:r>
          </a:p>
          <a:p>
            <a:r>
              <a:rPr lang="en-US" dirty="0" smtClean="0"/>
              <a:t>T1,T2		-BC548 NPN transistor</a:t>
            </a:r>
          </a:p>
          <a:p>
            <a:r>
              <a:rPr lang="en-US" dirty="0" smtClean="0"/>
              <a:t>LED1,LED2	-5mm led</a:t>
            </a:r>
          </a:p>
          <a:p>
            <a:r>
              <a:rPr lang="en-US" dirty="0" smtClean="0"/>
              <a:t>D1			-1N4007 rectifier diode</a:t>
            </a:r>
          </a:p>
          <a:p>
            <a:r>
              <a:rPr lang="en-US" dirty="0" smtClean="0"/>
              <a:t>R1			-1K ohm</a:t>
            </a:r>
          </a:p>
          <a:p>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914400" y="609600"/>
            <a:ext cx="7772400" cy="5745960"/>
          </a:xfrm>
        </p:spPr>
        <p:txBody>
          <a:bodyPr>
            <a:normAutofit lnSpcReduction="10000"/>
          </a:bodyPr>
          <a:lstStyle/>
          <a:p>
            <a:r>
              <a:rPr lang="en-US" dirty="0" smtClean="0"/>
              <a:t>R2,R6		-470 ohm</a:t>
            </a:r>
          </a:p>
          <a:p>
            <a:r>
              <a:rPr lang="en-US" dirty="0" smtClean="0"/>
              <a:t>R3,R4		-10K ohm</a:t>
            </a:r>
          </a:p>
          <a:p>
            <a:r>
              <a:rPr lang="en-US" dirty="0" smtClean="0"/>
              <a:t>R5			-100K ohm</a:t>
            </a:r>
          </a:p>
          <a:p>
            <a:r>
              <a:rPr lang="en-US" dirty="0" smtClean="0"/>
              <a:t>C1			-1000µF/25V</a:t>
            </a:r>
          </a:p>
          <a:p>
            <a:r>
              <a:rPr lang="en-US" dirty="0" smtClean="0"/>
              <a:t>C2,C4-C7		-0.1µF</a:t>
            </a:r>
          </a:p>
          <a:p>
            <a:r>
              <a:rPr lang="en-US" dirty="0" smtClean="0"/>
              <a:t>C3			-10µF/16V</a:t>
            </a:r>
          </a:p>
          <a:p>
            <a:r>
              <a:rPr lang="en-US" dirty="0" smtClean="0"/>
              <a:t>C8,C9		-22pF</a:t>
            </a:r>
          </a:p>
          <a:p>
            <a:r>
              <a:rPr lang="en-US" dirty="0" smtClean="0"/>
              <a:t>RL1			-12v,relay</a:t>
            </a:r>
          </a:p>
          <a:p>
            <a:r>
              <a:rPr lang="en-US" dirty="0" smtClean="0"/>
              <a:t>Crystal		-11.0592MHz</a:t>
            </a:r>
          </a:p>
          <a:p>
            <a:r>
              <a:rPr lang="en-US" dirty="0" smtClean="0"/>
              <a:t>GSM-modem	-SIM300 V7.03 modem</a:t>
            </a:r>
          </a:p>
          <a:p>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b="1" u="dbl" dirty="0" smtClean="0"/>
              <a:t>Application of Project</a:t>
            </a:r>
            <a:r>
              <a:rPr lang="en-US" dirty="0" smtClean="0"/>
              <a:t/>
            </a:r>
            <a:br>
              <a:rPr lang="en-US" dirty="0" smtClean="0"/>
            </a:br>
            <a:endParaRPr lang="en-US" b="1" u="sng" dirty="0">
              <a:solidFill>
                <a:srgbClr val="FF0000"/>
              </a:solidFill>
            </a:endParaRPr>
          </a:p>
        </p:txBody>
      </p:sp>
      <p:sp>
        <p:nvSpPr>
          <p:cNvPr id="3" name="Content Placeholder 2"/>
          <p:cNvSpPr>
            <a:spLocks noGrp="1"/>
          </p:cNvSpPr>
          <p:nvPr>
            <p:ph idx="1"/>
          </p:nvPr>
        </p:nvSpPr>
        <p:spPr/>
        <p:txBody>
          <a:bodyPr>
            <a:normAutofit/>
          </a:bodyPr>
          <a:lstStyle/>
          <a:p>
            <a:pPr algn="just">
              <a:buFont typeface="Wingdings" pitchFamily="2" charset="2"/>
              <a:buChar char="§"/>
            </a:pPr>
            <a:r>
              <a:rPr lang="en-US" dirty="0" smtClean="0"/>
              <a:t>  GSM Based Monitor Controller for Hotels, Factories, Homes Apartments, Commercial Complexes, Drainage, etc., It can be fixed for single phase motor, Single Phase Submersibles, Three Phase motors. &amp; open well, Bore well and Sump. Many models available in different ranges.</a:t>
            </a:r>
          </a:p>
          <a:p>
            <a:pPr>
              <a:buNone/>
            </a:pP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838200" y="1676400"/>
            <a:ext cx="7696200" cy="1569660"/>
          </a:xfrm>
          <a:prstGeom prst="rect">
            <a:avLst/>
          </a:prstGeom>
          <a:no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wrap="square" lIns="91440" tIns="45720" rIns="91440" bIns="45720">
            <a:spAutoFit/>
            <a:scene3d>
              <a:camera prst="perspectiveRight"/>
              <a:lightRig rig="threePt" dir="t"/>
            </a:scene3d>
            <a:sp3d/>
          </a:bodyPr>
          <a:lstStyle/>
          <a:p>
            <a:pPr algn="ctr"/>
            <a:r>
              <a:rPr lang="en-US" sz="9600" b="1" cap="none" spc="0" dirty="0" smtClean="0">
                <a:ln w="18000">
                  <a:solidFill>
                    <a:schemeClr val="accent4">
                      <a:lumMod val="60000"/>
                      <a:lumOff val="40000"/>
                    </a:schemeClr>
                  </a:solidFill>
                  <a:prstDash val="solid"/>
                  <a:miter lim="800000"/>
                </a:ln>
                <a:solidFill>
                  <a:schemeClr val="bg2">
                    <a:lumMod val="75000"/>
                  </a:schemeClr>
                </a:solidFill>
                <a:effectLst>
                  <a:glow rad="228600">
                    <a:schemeClr val="accent2">
                      <a:satMod val="175000"/>
                      <a:alpha val="40000"/>
                    </a:schemeClr>
                  </a:glow>
                  <a:outerShdw blurRad="25500" dist="23000" dir="7020000" algn="tl">
                    <a:srgbClr val="000000">
                      <a:alpha val="50000"/>
                    </a:srgbClr>
                  </a:outerShdw>
                  <a:reflection blurRad="6350" stA="55000" endA="50" endPos="85000" dir="5400000" sy="-100000" algn="bl" rotWithShape="0"/>
                </a:effectLst>
                <a:latin typeface="Times New Roman" pitchFamily="18" charset="0"/>
                <a:cs typeface="Times New Roman" pitchFamily="18" charset="0"/>
              </a:rPr>
              <a:t>Thank You</a:t>
            </a:r>
            <a:endParaRPr lang="en-US" sz="9600" b="1" cap="none" spc="0" dirty="0">
              <a:ln w="18000">
                <a:solidFill>
                  <a:schemeClr val="accent4">
                    <a:lumMod val="60000"/>
                    <a:lumOff val="40000"/>
                  </a:schemeClr>
                </a:solidFill>
                <a:prstDash val="solid"/>
                <a:miter lim="800000"/>
              </a:ln>
              <a:solidFill>
                <a:schemeClr val="bg2">
                  <a:lumMod val="75000"/>
                </a:schemeClr>
              </a:solidFill>
              <a:effectLst>
                <a:glow rad="228600">
                  <a:schemeClr val="accent2">
                    <a:satMod val="175000"/>
                    <a:alpha val="40000"/>
                  </a:schemeClr>
                </a:glow>
                <a:outerShdw blurRad="25500" dist="23000" dir="7020000" algn="tl">
                  <a:srgbClr val="000000">
                    <a:alpha val="50000"/>
                  </a:srgbClr>
                </a:outerShdw>
                <a:reflection blurRad="6350" stA="55000" endA="50" endPos="85000" dir="5400000" sy="-100000" algn="bl" rotWithShape="0"/>
              </a:effectLst>
              <a:latin typeface="Times New Roman" pitchFamily="18" charset="0"/>
              <a:cs typeface="Times New Roman" pitchFamily="18" charset="0"/>
            </a:endParaRPr>
          </a:p>
        </p:txBody>
      </p:sp>
      <p:sp>
        <p:nvSpPr>
          <p:cNvPr id="3" name="Rectangle 2"/>
          <p:cNvSpPr/>
          <p:nvPr/>
        </p:nvSpPr>
        <p:spPr>
          <a:xfrm>
            <a:off x="9906000" y="1981200"/>
            <a:ext cx="914400"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839200" cy="1143000"/>
          </a:xfrm>
        </p:spPr>
        <p:txBody>
          <a:bodyPr>
            <a:noAutofit/>
          </a:bodyPr>
          <a:lstStyle/>
          <a:p>
            <a:r>
              <a:rPr lang="en-US" sz="2800" b="1" u="sng" dirty="0" smtClean="0">
                <a:solidFill>
                  <a:srgbClr val="C00000"/>
                </a:solidFill>
                <a:latin typeface="Times New Roman" pitchFamily="18" charset="0"/>
                <a:cs typeface="Times New Roman" pitchFamily="18" charset="0"/>
              </a:rPr>
              <a:t>GSM-BASED BOREWEL WATER LEVEL MONITOR</a:t>
            </a:r>
            <a:endParaRPr lang="en-US" sz="2800" dirty="0"/>
          </a:p>
        </p:txBody>
      </p:sp>
      <p:sp>
        <p:nvSpPr>
          <p:cNvPr id="3" name="Text Placeholder 2"/>
          <p:cNvSpPr>
            <a:spLocks noGrp="1"/>
          </p:cNvSpPr>
          <p:nvPr>
            <p:ph type="body" idx="1"/>
          </p:nvPr>
        </p:nvSpPr>
        <p:spPr/>
        <p:txBody>
          <a:bodyPr>
            <a:normAutofit/>
          </a:bodyPr>
          <a:lstStyle/>
          <a:p>
            <a:r>
              <a:rPr lang="en-US" sz="2800" dirty="0" smtClean="0"/>
              <a:t>PREPARED BY GROUP : G</a:t>
            </a:r>
            <a:endParaRPr lang="en-US" sz="2800" dirty="0"/>
          </a:p>
        </p:txBody>
      </p:sp>
      <p:sp>
        <p:nvSpPr>
          <p:cNvPr id="4" name="Content Placeholder 3"/>
          <p:cNvSpPr>
            <a:spLocks noGrp="1"/>
          </p:cNvSpPr>
          <p:nvPr>
            <p:ph sz="half" idx="2"/>
          </p:nvPr>
        </p:nvSpPr>
        <p:spPr>
          <a:xfrm>
            <a:off x="0" y="2174874"/>
            <a:ext cx="9144000" cy="4302126"/>
          </a:xfrm>
        </p:spPr>
        <p:txBody>
          <a:bodyPr>
            <a:normAutofit fontScale="92500" lnSpcReduction="10000"/>
          </a:bodyPr>
          <a:lstStyle/>
          <a:p>
            <a:pPr>
              <a:buFont typeface="Wingdings" pitchFamily="2" charset="2"/>
              <a:buChar char="Ø"/>
            </a:pPr>
            <a:endParaRPr lang="en-US" b="1" dirty="0" smtClean="0"/>
          </a:p>
          <a:p>
            <a:pPr>
              <a:buFont typeface="Wingdings" pitchFamily="2" charset="2"/>
              <a:buChar char="Ø"/>
            </a:pPr>
            <a:r>
              <a:rPr lang="en-US" b="1" dirty="0" smtClean="0"/>
              <a:t>BHAGORA DHARMENDRA J</a:t>
            </a:r>
            <a:r>
              <a:rPr lang="en-US" b="1" dirty="0" smtClean="0"/>
              <a:t>.</a:t>
            </a:r>
            <a:endParaRPr lang="en-US" b="1" dirty="0" smtClean="0"/>
          </a:p>
          <a:p>
            <a:pPr>
              <a:buFont typeface="Wingdings" pitchFamily="2" charset="2"/>
              <a:buChar char="Ø"/>
            </a:pPr>
            <a:r>
              <a:rPr lang="en-US" b="1" dirty="0" smtClean="0"/>
              <a:t>PATEL DISHANK S</a:t>
            </a:r>
            <a:r>
              <a:rPr lang="en-US" b="1" dirty="0" smtClean="0"/>
              <a:t>.</a:t>
            </a:r>
            <a:endParaRPr lang="en-US" b="1" dirty="0" smtClean="0"/>
          </a:p>
          <a:p>
            <a:pPr>
              <a:buFont typeface="Wingdings" pitchFamily="2" charset="2"/>
              <a:buChar char="Ø"/>
            </a:pPr>
            <a:r>
              <a:rPr lang="en-US" b="1" dirty="0" smtClean="0"/>
              <a:t>JAYSWAL JIGNESH P</a:t>
            </a:r>
            <a:r>
              <a:rPr lang="en-US" b="1" dirty="0" smtClean="0"/>
              <a:t>.</a:t>
            </a:r>
            <a:endParaRPr lang="en-US" b="1" dirty="0" smtClean="0"/>
          </a:p>
          <a:p>
            <a:pPr>
              <a:buFont typeface="Wingdings" pitchFamily="2" charset="2"/>
              <a:buChar char="Ø"/>
            </a:pPr>
            <a:endParaRPr lang="en-US" b="1" dirty="0" smtClean="0"/>
          </a:p>
          <a:p>
            <a:pPr>
              <a:buFont typeface="Wingdings" pitchFamily="2" charset="2"/>
              <a:buChar char="Ø"/>
            </a:pPr>
            <a:endParaRPr lang="en-US" b="1" dirty="0" smtClean="0"/>
          </a:p>
          <a:p>
            <a:pPr>
              <a:buFont typeface="Wingdings" pitchFamily="2" charset="2"/>
              <a:buChar char="Ø"/>
            </a:pPr>
            <a:endParaRPr lang="en-US" b="1" dirty="0" smtClean="0"/>
          </a:p>
          <a:p>
            <a:pPr>
              <a:buFont typeface="Wingdings" pitchFamily="2" charset="2"/>
              <a:buChar char="Ø"/>
            </a:pPr>
            <a:endParaRPr lang="en-US" b="1" dirty="0" smtClean="0"/>
          </a:p>
          <a:p>
            <a:pPr>
              <a:buNone/>
            </a:pPr>
            <a:endParaRPr lang="en-US" b="1" dirty="0" smtClean="0"/>
          </a:p>
          <a:p>
            <a:pPr>
              <a:buNone/>
            </a:pPr>
            <a:endParaRPr lang="en-US" b="1" dirty="0" smtClean="0"/>
          </a:p>
          <a:p>
            <a:pPr>
              <a:buNone/>
            </a:pPr>
            <a:r>
              <a:rPr lang="en-US" sz="2800" b="1" dirty="0" smtClean="0">
                <a:solidFill>
                  <a:srgbClr val="FF0000"/>
                </a:solidFill>
              </a:rPr>
              <a:t>       </a:t>
            </a:r>
            <a:r>
              <a:rPr lang="en-IN" sz="2800" b="1" u="sng" dirty="0" smtClean="0">
                <a:solidFill>
                  <a:srgbClr val="FF0000"/>
                </a:solidFill>
              </a:rPr>
              <a:t>SWAMI SACHCHIIDANAND POLYTECNIC COLLAGE, VISNAGAR</a:t>
            </a:r>
            <a:endParaRPr lang="en-US" sz="2800" b="1" u="sng" dirty="0" smtClean="0">
              <a:solidFill>
                <a:srgbClr val="FF0000"/>
              </a:solidFill>
            </a:endParaRPr>
          </a:p>
          <a:p>
            <a:pPr>
              <a:buFont typeface="Wingdings" pitchFamily="2" charset="2"/>
              <a:buChar char="Ø"/>
            </a:pPr>
            <a:endParaRPr lang="en-US" b="1" dirty="0"/>
          </a:p>
        </p:txBody>
      </p:sp>
      <p:sp>
        <p:nvSpPr>
          <p:cNvPr id="5" name="Text Placeholder 4"/>
          <p:cNvSpPr>
            <a:spLocks noGrp="1"/>
          </p:cNvSpPr>
          <p:nvPr>
            <p:ph type="body" sz="quarter" idx="3"/>
          </p:nvPr>
        </p:nvSpPr>
        <p:spPr>
          <a:xfrm>
            <a:off x="5486400" y="1535113"/>
            <a:ext cx="3200400" cy="639762"/>
          </a:xfrm>
        </p:spPr>
        <p:txBody>
          <a:bodyPr>
            <a:normAutofit/>
          </a:bodyPr>
          <a:lstStyle/>
          <a:p>
            <a:r>
              <a:rPr lang="en-US" sz="2800" dirty="0" smtClean="0"/>
              <a:t>GUIDED BY :</a:t>
            </a:r>
            <a:endParaRPr lang="en-US" sz="2800" dirty="0"/>
          </a:p>
        </p:txBody>
      </p:sp>
      <p:sp>
        <p:nvSpPr>
          <p:cNvPr id="6" name="Content Placeholder 5"/>
          <p:cNvSpPr>
            <a:spLocks noGrp="1"/>
          </p:cNvSpPr>
          <p:nvPr>
            <p:ph sz="quarter" idx="4"/>
          </p:nvPr>
        </p:nvSpPr>
        <p:spPr>
          <a:xfrm>
            <a:off x="5410200" y="1981200"/>
            <a:ext cx="3733800" cy="1295401"/>
          </a:xfrm>
        </p:spPr>
        <p:txBody>
          <a:bodyPr/>
          <a:lstStyle/>
          <a:p>
            <a:pPr>
              <a:buFont typeface="Wingdings" pitchFamily="2" charset="2"/>
              <a:buChar char="Ø"/>
            </a:pPr>
            <a:endParaRPr lang="en-US" b="1" dirty="0" smtClean="0"/>
          </a:p>
          <a:p>
            <a:pPr>
              <a:buFont typeface="Wingdings" pitchFamily="2" charset="2"/>
              <a:buChar char="Ø"/>
            </a:pPr>
            <a:r>
              <a:rPr lang="en-US" b="1" dirty="0" smtClean="0"/>
              <a:t>PROF. H.V.M</a:t>
            </a:r>
            <a:endParaRPr lang="en-US" b="1" dirty="0"/>
          </a:p>
        </p:txBody>
      </p:sp>
      <p:pic>
        <p:nvPicPr>
          <p:cNvPr id="8" name="Picture 7" descr="symbol color"/>
          <p:cNvPicPr/>
          <p:nvPr/>
        </p:nvPicPr>
        <p:blipFill>
          <a:blip r:embed="rId2" cstate="print">
            <a:lum/>
          </a:blip>
          <a:srcRect/>
          <a:stretch>
            <a:fillRect/>
          </a:stretch>
        </p:blipFill>
        <p:spPr bwMode="auto">
          <a:xfrm>
            <a:off x="2819400" y="3276600"/>
            <a:ext cx="3581400" cy="2514600"/>
          </a:xfrm>
          <a:prstGeom prst="rect">
            <a:avLst/>
          </a:prstGeom>
          <a:ln w="228600" cap="sq" cmpd="thickThin">
            <a:noFill/>
            <a:prstDash val="solid"/>
            <a:miter lim="800000"/>
          </a:ln>
          <a:effectLst>
            <a:outerShdw blurRad="50800" dist="38100" dir="13500000" algn="br" rotWithShape="0">
              <a:prstClr val="black">
                <a:alpha val="40000"/>
              </a:prstClr>
            </a:outerShdw>
          </a:effectLst>
          <a:scene3d>
            <a:camera prst="orthographicFront">
              <a:rot lat="0" lon="0" rev="0"/>
            </a:camera>
            <a:lightRig rig="balanced" dir="t">
              <a:rot lat="0" lon="0" rev="8700000"/>
            </a:lightRig>
          </a:scene3d>
          <a:sp3d>
            <a:bevelT w="190500" h="38100"/>
          </a:sp3d>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14400" y="457200"/>
            <a:ext cx="7772400" cy="914400"/>
          </a:xfrm>
        </p:spPr>
        <p:txBody>
          <a:bodyPr/>
          <a:lstStyle/>
          <a:p>
            <a:pPr algn="ctr"/>
            <a:r>
              <a:rPr lang="en-US" u="sng" dirty="0" smtClean="0">
                <a:solidFill>
                  <a:srgbClr val="FF0000"/>
                </a:solidFill>
                <a:latin typeface="Times New Roman" pitchFamily="18" charset="0"/>
                <a:cs typeface="Times New Roman" pitchFamily="18" charset="0"/>
              </a:rPr>
              <a:t>Flow of presentation</a:t>
            </a:r>
            <a:endParaRPr lang="en-US" u="sng" dirty="0">
              <a:solidFill>
                <a:srgbClr val="FF0000"/>
              </a:solidFill>
              <a:latin typeface="Times New Roman" pitchFamily="18" charset="0"/>
              <a:cs typeface="Times New Roman" pitchFamily="18" charset="0"/>
            </a:endParaRPr>
          </a:p>
        </p:txBody>
      </p:sp>
      <p:sp>
        <p:nvSpPr>
          <p:cNvPr id="3" name="Subtitle 2"/>
          <p:cNvSpPr>
            <a:spLocks noGrp="1"/>
          </p:cNvSpPr>
          <p:nvPr>
            <p:ph type="subTitle" idx="1"/>
          </p:nvPr>
        </p:nvSpPr>
        <p:spPr>
          <a:xfrm>
            <a:off x="533400" y="1447800"/>
            <a:ext cx="7854696" cy="5181600"/>
          </a:xfrm>
        </p:spPr>
        <p:txBody>
          <a:bodyPr>
            <a:normAutofit fontScale="25000" lnSpcReduction="20000"/>
          </a:bodyPr>
          <a:lstStyle/>
          <a:p>
            <a:pPr marL="514350" indent="-514350">
              <a:buFont typeface="+mj-lt"/>
              <a:buAutoNum type="arabicParenR"/>
            </a:pPr>
            <a:endParaRPr lang="en-US" sz="3200" dirty="0" smtClean="0"/>
          </a:p>
          <a:p>
            <a:pPr marL="514350" indent="-514350" algn="l"/>
            <a:r>
              <a:rPr lang="en-US" sz="4600" dirty="0" smtClean="0">
                <a:solidFill>
                  <a:schemeClr val="tx1"/>
                </a:solidFill>
              </a:rPr>
              <a:t> </a:t>
            </a:r>
            <a:r>
              <a:rPr lang="en-US" sz="11200" b="1" dirty="0" smtClean="0">
                <a:solidFill>
                  <a:schemeClr val="tx1"/>
                </a:solidFill>
                <a:latin typeface="Times New Roman" pitchFamily="18" charset="0"/>
                <a:cs typeface="Times New Roman" pitchFamily="18" charset="0"/>
              </a:rPr>
              <a:t>1            Introduction</a:t>
            </a:r>
          </a:p>
          <a:p>
            <a:pPr marL="514350" indent="-514350" algn="l"/>
            <a:r>
              <a:rPr lang="en-US" sz="11200" b="1" dirty="0" smtClean="0">
                <a:latin typeface="Times New Roman" pitchFamily="18" charset="0"/>
                <a:cs typeface="Times New Roman" pitchFamily="18" charset="0"/>
              </a:rPr>
              <a:t>             </a:t>
            </a:r>
          </a:p>
          <a:p>
            <a:pPr marL="514350" indent="-514350" algn="l"/>
            <a:r>
              <a:rPr lang="en-US" sz="11200" b="1" dirty="0" smtClean="0">
                <a:latin typeface="Times New Roman" pitchFamily="18" charset="0"/>
                <a:cs typeface="Times New Roman" pitchFamily="18" charset="0"/>
              </a:rPr>
              <a:t> </a:t>
            </a:r>
            <a:r>
              <a:rPr lang="en-US" sz="11200" b="1" dirty="0" smtClean="0">
                <a:solidFill>
                  <a:schemeClr val="tx1"/>
                </a:solidFill>
                <a:latin typeface="Times New Roman" pitchFamily="18" charset="0"/>
                <a:cs typeface="Times New Roman" pitchFamily="18" charset="0"/>
              </a:rPr>
              <a:t>2           Features</a:t>
            </a:r>
          </a:p>
          <a:p>
            <a:pPr marL="514350" indent="-514350" algn="l"/>
            <a:endParaRPr lang="en-US" sz="11200" b="1" dirty="0" smtClean="0">
              <a:solidFill>
                <a:schemeClr val="tx1"/>
              </a:solidFill>
              <a:latin typeface="Times New Roman" pitchFamily="18" charset="0"/>
              <a:cs typeface="Times New Roman" pitchFamily="18" charset="0"/>
            </a:endParaRPr>
          </a:p>
          <a:p>
            <a:pPr algn="l"/>
            <a:r>
              <a:rPr lang="en-US" sz="11200" b="1" dirty="0" smtClean="0">
                <a:solidFill>
                  <a:schemeClr val="tx1"/>
                </a:solidFill>
                <a:latin typeface="Times New Roman" pitchFamily="18" charset="0"/>
                <a:cs typeface="Times New Roman" pitchFamily="18" charset="0"/>
              </a:rPr>
              <a:t> 3           Circuit diagram</a:t>
            </a:r>
          </a:p>
          <a:p>
            <a:pPr algn="l"/>
            <a:endParaRPr lang="en-US" sz="11200" b="1" dirty="0" smtClean="0">
              <a:solidFill>
                <a:schemeClr val="tx1"/>
              </a:solidFill>
              <a:latin typeface="Times New Roman" pitchFamily="18" charset="0"/>
              <a:cs typeface="Times New Roman" pitchFamily="18" charset="0"/>
            </a:endParaRPr>
          </a:p>
          <a:p>
            <a:pPr algn="l"/>
            <a:r>
              <a:rPr lang="en-US" sz="11200" b="1" dirty="0" smtClean="0">
                <a:solidFill>
                  <a:schemeClr val="tx1"/>
                </a:solidFill>
                <a:latin typeface="Times New Roman" pitchFamily="18" charset="0"/>
                <a:cs typeface="Times New Roman" pitchFamily="18" charset="0"/>
              </a:rPr>
              <a:t> 4           Circuit Description &amp; Working</a:t>
            </a:r>
          </a:p>
          <a:p>
            <a:pPr algn="l"/>
            <a:endParaRPr lang="en-US" sz="11200" b="1" dirty="0" smtClean="0">
              <a:solidFill>
                <a:schemeClr val="tx1"/>
              </a:solidFill>
              <a:latin typeface="Times New Roman" pitchFamily="18" charset="0"/>
              <a:cs typeface="Times New Roman" pitchFamily="18" charset="0"/>
            </a:endParaRPr>
          </a:p>
          <a:p>
            <a:pPr algn="l"/>
            <a:r>
              <a:rPr lang="en-US" sz="11200" b="1" dirty="0" smtClean="0">
                <a:solidFill>
                  <a:schemeClr val="tx1"/>
                </a:solidFill>
                <a:latin typeface="Times New Roman" pitchFamily="18" charset="0"/>
                <a:cs typeface="Times New Roman" pitchFamily="18" charset="0"/>
              </a:rPr>
              <a:t> 5           Component List</a:t>
            </a:r>
          </a:p>
          <a:p>
            <a:pPr algn="l"/>
            <a:endParaRPr lang="en-US" sz="11200" b="1" dirty="0" smtClean="0">
              <a:solidFill>
                <a:schemeClr val="tx1"/>
              </a:solidFill>
              <a:latin typeface="Times New Roman" pitchFamily="18" charset="0"/>
              <a:cs typeface="Times New Roman" pitchFamily="18" charset="0"/>
            </a:endParaRPr>
          </a:p>
          <a:p>
            <a:pPr algn="l"/>
            <a:r>
              <a:rPr lang="en-US" sz="11200" b="1" dirty="0" smtClean="0">
                <a:solidFill>
                  <a:schemeClr val="tx1"/>
                </a:solidFill>
                <a:latin typeface="Times New Roman" pitchFamily="18" charset="0"/>
                <a:cs typeface="Times New Roman" pitchFamily="18" charset="0"/>
              </a:rPr>
              <a:t> 6           Application of Project  </a:t>
            </a:r>
          </a:p>
          <a:p>
            <a:pPr algn="l"/>
            <a:r>
              <a:rPr lang="en-US" sz="11200" b="1" dirty="0" smtClean="0">
                <a:latin typeface="Times New Roman" pitchFamily="18" charset="0"/>
                <a:cs typeface="Times New Roman" pitchFamily="18" charset="0"/>
              </a:rPr>
              <a:t> </a:t>
            </a:r>
          </a:p>
          <a:p>
            <a:pPr algn="l"/>
            <a:r>
              <a:rPr lang="en-US" sz="5800" b="1" dirty="0" smtClean="0">
                <a:latin typeface="Times New Roman" pitchFamily="18" charset="0"/>
                <a:cs typeface="Times New Roman" pitchFamily="18" charset="0"/>
              </a:rPr>
              <a:t>  </a:t>
            </a:r>
          </a:p>
          <a:p>
            <a:pPr algn="l"/>
            <a:endParaRPr lang="en-US" sz="5800" b="1" dirty="0" smtClean="0">
              <a:latin typeface="Times New Roman" pitchFamily="18" charset="0"/>
              <a:cs typeface="Times New Roman" pitchFamily="18" charset="0"/>
            </a:endParaRPr>
          </a:p>
          <a:p>
            <a:pPr algn="l"/>
            <a:r>
              <a:rPr lang="en-US" sz="5800" b="1" dirty="0" smtClean="0">
                <a:latin typeface="Times New Roman" pitchFamily="18" charset="0"/>
                <a:cs typeface="Times New Roman" pitchFamily="18" charset="0"/>
              </a:rPr>
              <a:t>             </a:t>
            </a:r>
            <a:r>
              <a:rPr lang="en-US" sz="3200" b="1" dirty="0" smtClean="0"/>
              <a:t> </a:t>
            </a:r>
          </a:p>
          <a:p>
            <a:pPr marL="514350" indent="-514350" algn="just">
              <a:buAutoNum type="arabicPeriod"/>
            </a:pPr>
            <a:endParaRPr lang="en-IN" sz="3200" dirty="0" smtClean="0">
              <a:solidFill>
                <a:srgbClr val="00B050"/>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dirty="0" smtClean="0"/>
              <a:t>INTRODUCTION</a:t>
            </a:r>
            <a:r>
              <a:rPr lang="en-US" b="1" dirty="0" smtClean="0"/>
              <a:t/>
            </a:r>
            <a:br>
              <a:rPr lang="en-US" b="1" dirty="0" smtClean="0"/>
            </a:br>
            <a:endParaRPr lang="en-US" b="1" dirty="0"/>
          </a:p>
        </p:txBody>
      </p:sp>
      <p:sp>
        <p:nvSpPr>
          <p:cNvPr id="3" name="Content Placeholder 2"/>
          <p:cNvSpPr>
            <a:spLocks noGrp="1"/>
          </p:cNvSpPr>
          <p:nvPr>
            <p:ph idx="1"/>
          </p:nvPr>
        </p:nvSpPr>
        <p:spPr/>
        <p:txBody>
          <a:bodyPr>
            <a:normAutofit/>
          </a:bodyPr>
          <a:lstStyle/>
          <a:p>
            <a:pPr algn="just">
              <a:buFont typeface="Wingdings" pitchFamily="2" charset="2"/>
              <a:buChar char="§"/>
            </a:pPr>
            <a:r>
              <a:rPr lang="en-US" dirty="0" smtClean="0"/>
              <a:t>If the water level in a borewell drops below the threshold level for pumping, its pump motor may get air-locked or even burn out due to dry running. It is inconvenient for farmers to walk all the way to their fields at night just to switch the pump motor ’off’. Besides, he may never get to know the problem.</a:t>
            </a:r>
          </a:p>
          <a:p>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685800"/>
            <a:ext cx="8686800" cy="5016758"/>
          </a:xfrm>
          <a:prstGeom prst="rect">
            <a:avLst/>
          </a:prstGeom>
        </p:spPr>
        <p:txBody>
          <a:bodyPr wrap="square">
            <a:spAutoFit/>
          </a:bodyPr>
          <a:lstStyle/>
          <a:p>
            <a:pPr algn="just">
              <a:buFont typeface="Wingdings" pitchFamily="2" charset="2"/>
              <a:buChar char="§"/>
            </a:pPr>
            <a:r>
              <a:rPr lang="en-US" sz="3200" dirty="0" smtClean="0"/>
              <a:t>   This problem can be solved by using this GSM-based system that will automatically give the user a call on his mobile phone when the water level in the borewell drops below or rises to the threshold level for pumping.</a:t>
            </a:r>
          </a:p>
          <a:p>
            <a:endParaRPr lang="en-US" sz="3200" dirty="0" smtClean="0"/>
          </a:p>
          <a:p>
            <a:pPr algn="just">
              <a:buFont typeface="Wingdings" pitchFamily="2" charset="2"/>
              <a:buChar char="§"/>
            </a:pPr>
            <a:r>
              <a:rPr lang="en-US" sz="3200" dirty="0" smtClean="0"/>
              <a:t>  The user can also remotely switch on or switch off the pump motor by sending an SMS from his mobile phone. The system is simple, reliable, portable and affordable.</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FEATURES</a:t>
            </a:r>
            <a:endParaRPr lang="en-US" dirty="0"/>
          </a:p>
        </p:txBody>
      </p:sp>
      <p:sp>
        <p:nvSpPr>
          <p:cNvPr id="3" name="Rectangle 2"/>
          <p:cNvSpPr/>
          <p:nvPr/>
        </p:nvSpPr>
        <p:spPr>
          <a:xfrm>
            <a:off x="533400" y="1676400"/>
            <a:ext cx="8305800" cy="4832092"/>
          </a:xfrm>
          <a:prstGeom prst="rect">
            <a:avLst/>
          </a:prstGeom>
        </p:spPr>
        <p:txBody>
          <a:bodyPr wrap="square">
            <a:spAutoFit/>
          </a:bodyPr>
          <a:lstStyle/>
          <a:p>
            <a:pPr lvl="0" algn="just" fontAlgn="base">
              <a:spcBef>
                <a:spcPct val="0"/>
              </a:spcBef>
              <a:spcAft>
                <a:spcPct val="0"/>
              </a:spcAft>
              <a:buFont typeface="Wingdings" pitchFamily="2" charset="2"/>
              <a:buChar char="§"/>
            </a:pPr>
            <a:r>
              <a:rPr lang="en-US" sz="2800" dirty="0" smtClean="0">
                <a:latin typeface="Calibri" pitchFamily="34" charset="0"/>
                <a:ea typeface="Times New Roman" pitchFamily="18" charset="0"/>
                <a:cs typeface="Calibri" pitchFamily="34" charset="0"/>
              </a:rPr>
              <a:t>  Provides serial TTL interface for easy and direct            interface to microcontrollers </a:t>
            </a:r>
            <a:endParaRPr lang="en-US" sz="2800" dirty="0" smtClean="0">
              <a:latin typeface="Arial" pitchFamily="34" charset="0"/>
            </a:endParaRPr>
          </a:p>
          <a:p>
            <a:pPr lvl="0" algn="just" eaLnBrk="0" fontAlgn="base" hangingPunct="0">
              <a:spcBef>
                <a:spcPct val="0"/>
              </a:spcBef>
              <a:spcAft>
                <a:spcPct val="0"/>
              </a:spcAft>
              <a:buFont typeface="Wingdings" pitchFamily="2" charset="2"/>
              <a:buChar char="§"/>
            </a:pPr>
            <a:r>
              <a:rPr lang="en-US" sz="2800" dirty="0" smtClean="0">
                <a:latin typeface="Calibri" pitchFamily="34" charset="0"/>
                <a:ea typeface="Times New Roman" pitchFamily="18" charset="0"/>
                <a:cs typeface="Calibri" pitchFamily="34" charset="0"/>
              </a:rPr>
              <a:t>  Power  Indicator LED for easy debugging </a:t>
            </a:r>
            <a:endParaRPr lang="en-US" sz="2800" dirty="0" smtClean="0">
              <a:latin typeface="Arial" pitchFamily="34" charset="0"/>
            </a:endParaRPr>
          </a:p>
          <a:p>
            <a:pPr lvl="0" algn="just" eaLnBrk="0" fontAlgn="base" hangingPunct="0">
              <a:spcBef>
                <a:spcPct val="0"/>
              </a:spcBef>
              <a:spcAft>
                <a:spcPct val="0"/>
              </a:spcAft>
              <a:buFont typeface="Wingdings" pitchFamily="2" charset="2"/>
              <a:buChar char="§"/>
            </a:pPr>
            <a:r>
              <a:rPr lang="en-US" sz="2800" dirty="0" smtClean="0">
                <a:latin typeface="Calibri" pitchFamily="34" charset="0"/>
                <a:ea typeface="Times New Roman" pitchFamily="18" charset="0"/>
                <a:cs typeface="Calibri" pitchFamily="34" charset="0"/>
              </a:rPr>
              <a:t>  Can be used for GSM based Voice communications,    Data/Fax, SMS,GPRS and TCP/IP stack </a:t>
            </a:r>
            <a:endParaRPr lang="en-US" sz="2800" dirty="0" smtClean="0">
              <a:latin typeface="Arial" pitchFamily="34" charset="0"/>
            </a:endParaRPr>
          </a:p>
          <a:p>
            <a:pPr lvl="0" algn="just" eaLnBrk="0" fontAlgn="base" hangingPunct="0">
              <a:spcBef>
                <a:spcPct val="0"/>
              </a:spcBef>
              <a:spcAft>
                <a:spcPct val="0"/>
              </a:spcAft>
              <a:buFont typeface="Wingdings" pitchFamily="2" charset="2"/>
              <a:buChar char="§"/>
            </a:pPr>
            <a:r>
              <a:rPr lang="en-US" sz="2800" dirty="0" smtClean="0">
                <a:latin typeface="Calibri" pitchFamily="34" charset="0"/>
                <a:ea typeface="Times New Roman" pitchFamily="18" charset="0"/>
                <a:cs typeface="Calibri" pitchFamily="34" charset="0"/>
              </a:rPr>
              <a:t>  Can be controlled through standard AT commands </a:t>
            </a:r>
            <a:endParaRPr lang="en-US" sz="2800" dirty="0" smtClean="0">
              <a:latin typeface="Arial" pitchFamily="34" charset="0"/>
            </a:endParaRPr>
          </a:p>
          <a:p>
            <a:pPr lvl="0" algn="just" eaLnBrk="0" fontAlgn="base" hangingPunct="0">
              <a:spcBef>
                <a:spcPct val="0"/>
              </a:spcBef>
              <a:spcAft>
                <a:spcPct val="0"/>
              </a:spcAft>
              <a:buFont typeface="Wingdings" pitchFamily="2" charset="2"/>
              <a:buChar char="§"/>
            </a:pPr>
            <a:r>
              <a:rPr lang="en-US" sz="2800" dirty="0" smtClean="0">
                <a:latin typeface="Calibri" pitchFamily="34" charset="0"/>
                <a:ea typeface="Times New Roman" pitchFamily="18" charset="0"/>
                <a:cs typeface="Calibri" pitchFamily="34" charset="0"/>
              </a:rPr>
              <a:t>  Comes with an onboard wire antenna for better reception. Board provides an option for adding an external antenna through an SMA connector </a:t>
            </a:r>
            <a:endParaRPr lang="en-US" sz="2800" dirty="0" smtClean="0">
              <a:latin typeface="Arial" pitchFamily="34" charset="0"/>
            </a:endParaRPr>
          </a:p>
          <a:p>
            <a:pPr lvl="0" algn="just" eaLnBrk="0" fontAlgn="base" hangingPunct="0">
              <a:spcBef>
                <a:spcPct val="0"/>
              </a:spcBef>
              <a:spcAft>
                <a:spcPct val="0"/>
              </a:spcAft>
              <a:buFont typeface="Wingdings" pitchFamily="2" charset="2"/>
              <a:buChar char="§"/>
            </a:pPr>
            <a:r>
              <a:rPr lang="en-US" sz="2800" dirty="0" smtClean="0">
                <a:latin typeface="Calibri" pitchFamily="34" charset="0"/>
                <a:ea typeface="Times New Roman" pitchFamily="18" charset="0"/>
                <a:cs typeface="Calibri" pitchFamily="34" charset="0"/>
              </a:rPr>
              <a:t>  The SIM300 allows an adjustable serial </a:t>
            </a:r>
            <a:r>
              <a:rPr lang="en-US" sz="2800" dirty="0" err="1" smtClean="0">
                <a:latin typeface="Calibri" pitchFamily="34" charset="0"/>
                <a:ea typeface="Times New Roman" pitchFamily="18" charset="0"/>
                <a:cs typeface="Calibri" pitchFamily="34" charset="0"/>
              </a:rPr>
              <a:t>baudrate</a:t>
            </a:r>
            <a:r>
              <a:rPr lang="en-US" sz="2800" dirty="0" smtClean="0">
                <a:latin typeface="Calibri" pitchFamily="34" charset="0"/>
                <a:ea typeface="Times New Roman" pitchFamily="18" charset="0"/>
                <a:cs typeface="Calibri" pitchFamily="34" charset="0"/>
              </a:rPr>
              <a:t> from 1200 to 115200 bps </a:t>
            </a:r>
            <a:endParaRPr lang="en-US" sz="28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BLOCK DIAGRAM</a:t>
            </a:r>
            <a:endParaRPr lang="en-US" dirty="0"/>
          </a:p>
        </p:txBody>
      </p:sp>
      <p:pic>
        <p:nvPicPr>
          <p:cNvPr id="3" name="Picture 2" descr="gsm2"/>
          <p:cNvPicPr>
            <a:picLocks noChangeAspect="1" noChangeArrowheads="1"/>
          </p:cNvPicPr>
          <p:nvPr/>
        </p:nvPicPr>
        <p:blipFill>
          <a:blip r:embed="rId2"/>
          <a:srcRect/>
          <a:stretch>
            <a:fillRect/>
          </a:stretch>
        </p:blipFill>
        <p:spPr bwMode="auto">
          <a:xfrm>
            <a:off x="228600" y="1524000"/>
            <a:ext cx="8686800" cy="4953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Autofit/>
          </a:bodyPr>
          <a:lstStyle/>
          <a:p>
            <a:r>
              <a:rPr lang="en-US" b="1" u="dbl" dirty="0" smtClean="0"/>
              <a:t>Circuit Description &amp; Working</a:t>
            </a:r>
            <a:r>
              <a:rPr lang="en-US" dirty="0" smtClean="0"/>
              <a:t/>
            </a:r>
            <a:br>
              <a:rPr lang="en-US" dirty="0" smtClean="0"/>
            </a:br>
            <a:endParaRPr lang="en-US" dirty="0"/>
          </a:p>
        </p:txBody>
      </p:sp>
      <p:sp>
        <p:nvSpPr>
          <p:cNvPr id="3" name="Content Placeholder 2"/>
          <p:cNvSpPr>
            <a:spLocks noGrp="1"/>
          </p:cNvSpPr>
          <p:nvPr>
            <p:ph idx="1"/>
          </p:nvPr>
        </p:nvSpPr>
        <p:spPr>
          <a:xfrm>
            <a:off x="914400" y="1219200"/>
            <a:ext cx="7772400" cy="5410200"/>
          </a:xfrm>
        </p:spPr>
        <p:txBody>
          <a:bodyPr>
            <a:normAutofit fontScale="47500" lnSpcReduction="20000"/>
          </a:bodyPr>
          <a:lstStyle/>
          <a:p>
            <a:pPr algn="just">
              <a:buFont typeface="Wingdings" pitchFamily="2" charset="2"/>
              <a:buChar char="§"/>
            </a:pPr>
            <a:r>
              <a:rPr lang="en-US" dirty="0" smtClean="0"/>
              <a:t> </a:t>
            </a:r>
            <a:r>
              <a:rPr lang="en-US" sz="5900" dirty="0" smtClean="0">
                <a:latin typeface="Times New Roman" pitchFamily="18" charset="0"/>
                <a:cs typeface="Times New Roman" pitchFamily="18" charset="0"/>
              </a:rPr>
              <a:t>GSM-based monitor is shown in block diagram. It comprises the power supply section, sensor circuit, microcontroller, MAX232 driver, relay driver &amp; GSM-modem. The GSM board has a valid SIM card with sufficient recharge amount to make outgoing calls</a:t>
            </a:r>
            <a:r>
              <a:rPr lang="en-US" sz="4600" dirty="0" smtClean="0">
                <a:latin typeface="Times New Roman" pitchFamily="18" charset="0"/>
                <a:cs typeface="Times New Roman" pitchFamily="18" charset="0"/>
              </a:rPr>
              <a:t>.</a:t>
            </a:r>
          </a:p>
          <a:p>
            <a:pPr algn="just">
              <a:buFont typeface="Wingdings" pitchFamily="2" charset="2"/>
              <a:buChar char="§"/>
            </a:pPr>
            <a:r>
              <a:rPr lang="en-US" sz="5900" dirty="0" smtClean="0">
                <a:latin typeface="Times New Roman" pitchFamily="18" charset="0"/>
                <a:cs typeface="Times New Roman" pitchFamily="18" charset="0"/>
              </a:rPr>
              <a:t>The circuit is powered by regulated 5V DC. The 220V/AC mains is stepped down by transformer X1 to deliver a secondary output of 12V,250mA. The transformer output is rectified by bridge rectifier BR1, filtered by capacitor C1 and regulated by IC-7805. Capacitor C2 bypass ripples from the regulated power supply . LED1 acts as the power-‘on’ indicator.</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85800" y="381000"/>
            <a:ext cx="7848600" cy="5509200"/>
          </a:xfrm>
          <a:prstGeom prst="rect">
            <a:avLst/>
          </a:prstGeom>
        </p:spPr>
        <p:txBody>
          <a:bodyPr wrap="square">
            <a:spAutoFit/>
          </a:bodyPr>
          <a:lstStyle/>
          <a:p>
            <a:pPr algn="just">
              <a:buFont typeface="Wingdings" pitchFamily="2" charset="2"/>
              <a:buChar char="§"/>
            </a:pPr>
            <a:r>
              <a:rPr lang="en-US" sz="3200" dirty="0" smtClean="0"/>
              <a:t>  When water level in the borewell dips below    sensors A and B breaks. Hence a signal is received by the microcontroller. The microcontroller turns the running motor ‘off’ and makes a call to the user’s cellphone through GSM-modem to indicate that sensing is not connected to on the relay is switched off in this way the device is protected from damage the status of motor level and LED2 are shown in table1. The GSM-modem used in this project is SIM300/V7.03</a:t>
            </a:r>
            <a:r>
              <a:rPr lang="en-US" dirty="0" smtClean="0"/>
              <a:t>.</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1109</TotalTime>
  <Words>524</Words>
  <Application>Microsoft Office PowerPoint</Application>
  <PresentationFormat>On-screen Show (4:3)</PresentationFormat>
  <Paragraphs>82</Paragraphs>
  <Slides>13</Slides>
  <Notes>1</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Office Theme</vt:lpstr>
      <vt:lpstr>  GSM-BASED BOREWEL WATER            LEVEL MONITOR</vt:lpstr>
      <vt:lpstr>GSM-BASED BOREWEL WATER LEVEL MONITOR</vt:lpstr>
      <vt:lpstr>Flow of presentation</vt:lpstr>
      <vt:lpstr>INTRODUCTION </vt:lpstr>
      <vt:lpstr>Slide 5</vt:lpstr>
      <vt:lpstr>FEATURES</vt:lpstr>
      <vt:lpstr>BLOCK DIAGRAM</vt:lpstr>
      <vt:lpstr>Circuit Description &amp; Working </vt:lpstr>
      <vt:lpstr>Slide 9</vt:lpstr>
      <vt:lpstr>Components List</vt:lpstr>
      <vt:lpstr>Slide 11</vt:lpstr>
      <vt:lpstr>Application of Project </vt:lpstr>
      <vt:lpstr>Slide 13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Student</dc:creator>
  <cp:lastModifiedBy>Galaxy</cp:lastModifiedBy>
  <cp:revision>301</cp:revision>
  <dcterms:created xsi:type="dcterms:W3CDTF">2011-11-29T08:45:01Z</dcterms:created>
  <dcterms:modified xsi:type="dcterms:W3CDTF">2013-05-24T16:55:09Z</dcterms:modified>
</cp:coreProperties>
</file>